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08" r:id="rId1"/>
  </p:sldMasterIdLst>
  <p:sldIdLst>
    <p:sldId id="256" r:id="rId2"/>
    <p:sldId id="263" r:id="rId3"/>
    <p:sldId id="264" r:id="rId4"/>
    <p:sldId id="265" r:id="rId5"/>
    <p:sldId id="258" r:id="rId6"/>
    <p:sldId id="259" r:id="rId7"/>
    <p:sldId id="266" r:id="rId8"/>
    <p:sldId id="267" r:id="rId9"/>
    <p:sldId id="268" r:id="rId10"/>
    <p:sldId id="269" r:id="rId11"/>
    <p:sldId id="270" r:id="rId12"/>
    <p:sldId id="271" r:id="rId13"/>
    <p:sldId id="272" r:id="rId14"/>
    <p:sldId id="273" r:id="rId15"/>
    <p:sldId id="260" r:id="rId16"/>
    <p:sldId id="26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p14="http://schemas.microsoft.com/office/powerpoint/2010/main" xmlns:p="http://schemas.openxmlformats.org/presentationml/2006/main" xmlns:r="http://schemas.openxmlformats.org/officeDocument/2006/relationships" xmlns:a="http://schemas.openxmlformats.org/drawingml/2006/main" val="0"/>
    </p:ext>
    <p:ext uri="{D31A062A-798A-4329-ABDD-BBA856620510}">
      <p14:defaultImageDpi xmlns="" xmlns:p14="http://schemas.microsoft.com/office/powerpoint/2010/main"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54" d="100"/>
          <a:sy n="154" d="100"/>
        </p:scale>
        <p:origin x="-1144" y="-8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FACCBEAE-35D3-4A53-BCF8-3D0286B35014}" type="datetimeFigureOut">
              <a:rPr lang="en-AU" smtClean="0"/>
              <a:pPr/>
              <a:t>7/22/15</a:t>
            </a:fld>
            <a:endParaRPr lang="en-AU"/>
          </a:p>
        </p:txBody>
      </p:sp>
      <p:sp>
        <p:nvSpPr>
          <p:cNvPr id="20" name="Footer Placeholder 19"/>
          <p:cNvSpPr>
            <a:spLocks noGrp="1"/>
          </p:cNvSpPr>
          <p:nvPr>
            <p:ph type="ftr" sz="quarter" idx="11"/>
          </p:nvPr>
        </p:nvSpPr>
        <p:spPr/>
        <p:txBody>
          <a:bodyPr/>
          <a:lstStyle/>
          <a:p>
            <a:endParaRPr lang="en-AU"/>
          </a:p>
        </p:txBody>
      </p:sp>
      <p:sp>
        <p:nvSpPr>
          <p:cNvPr id="10" name="Slide Number Placeholder 9"/>
          <p:cNvSpPr>
            <a:spLocks noGrp="1"/>
          </p:cNvSpPr>
          <p:nvPr>
            <p:ph type="sldNum" sz="quarter" idx="12"/>
          </p:nvPr>
        </p:nvSpPr>
        <p:spPr/>
        <p:txBody>
          <a:bodyPr/>
          <a:lstStyle/>
          <a:p>
            <a:fld id="{8599812C-CC6C-46C8-9E4B-01FCAE7F68C4}"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CCBEAE-35D3-4A53-BCF8-3D0286B35014}" type="datetimeFigureOut">
              <a:rPr lang="en-AU" smtClean="0"/>
              <a:pPr/>
              <a:t>7/22/15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CCBEAE-35D3-4A53-BCF8-3D0286B35014}" type="datetimeFigureOut">
              <a:rPr lang="en-AU" smtClean="0"/>
              <a:pPr/>
              <a:t>7/22/15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CCBEAE-35D3-4A53-BCF8-3D0286B35014}" type="datetimeFigureOut">
              <a:rPr lang="en-AU" smtClean="0"/>
              <a:pPr/>
              <a:t>7/22/15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ACCBEAE-35D3-4A53-BCF8-3D0286B35014}" type="datetimeFigureOut">
              <a:rPr lang="en-AU" smtClean="0"/>
              <a:pPr/>
              <a:t>7/22/15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99812C-CC6C-46C8-9E4B-01FCAE7F68C4}"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CCBEAE-35D3-4A53-BCF8-3D0286B35014}" type="datetimeFigureOut">
              <a:rPr lang="en-AU" smtClean="0"/>
              <a:pPr/>
              <a:t>7/22/15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ACCBEAE-35D3-4A53-BCF8-3D0286B35014}" type="datetimeFigureOut">
              <a:rPr lang="en-AU" smtClean="0"/>
              <a:pPr/>
              <a:t>7/22/15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ACCBEAE-35D3-4A53-BCF8-3D0286B35014}" type="datetimeFigureOut">
              <a:rPr lang="en-AU" smtClean="0"/>
              <a:pPr/>
              <a:t>7/22/15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FACCBEAE-35D3-4A53-BCF8-3D0286B35014}" type="datetimeFigureOut">
              <a:rPr lang="en-AU" smtClean="0"/>
              <a:pPr/>
              <a:t>7/22/15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599812C-CC6C-46C8-9E4B-01FCAE7F68C4}"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CCBEAE-35D3-4A53-BCF8-3D0286B35014}" type="datetimeFigureOut">
              <a:rPr lang="en-AU" smtClean="0"/>
              <a:pPr/>
              <a:t>7/22/15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599812C-CC6C-46C8-9E4B-01FCAE7F68C4}"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ACCBEAE-35D3-4A53-BCF8-3D0286B35014}" type="datetimeFigureOut">
              <a:rPr lang="en-AU" smtClean="0"/>
              <a:pPr/>
              <a:t>7/22/15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599812C-CC6C-46C8-9E4B-01FCAE7F68C4}"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FACCBEAE-35D3-4A53-BCF8-3D0286B35014}" type="datetimeFigureOut">
              <a:rPr lang="en-AU" smtClean="0"/>
              <a:pPr/>
              <a:t>7/22/15</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8599812C-CC6C-46C8-9E4B-01FCAE7F68C4}"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atholic.org/encyclopedia/view.php?id=12332" TargetMode="External"/><Relationship Id="rId4" Type="http://schemas.openxmlformats.org/officeDocument/2006/relationships/hyperlink" Target="http://www.catholic.org/encyclopedia/view.php?id=3788" TargetMode="External"/><Relationship Id="rId1" Type="http://schemas.openxmlformats.org/officeDocument/2006/relationships/slideLayout" Target="../slideLayouts/slideLayout2.xml"/><Relationship Id="rId2" Type="http://schemas.openxmlformats.org/officeDocument/2006/relationships/hyperlink" Target="http://www.catholic.org/encyclopedia/view.php?id=621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catholic.org/encyclopedia/view.php?id=6210" TargetMode="External"/><Relationship Id="rId4" Type="http://schemas.openxmlformats.org/officeDocument/2006/relationships/hyperlink" Target="http://www.catholic.org/prayers/prayer.php?p=2917" TargetMode="External"/><Relationship Id="rId5" Type="http://schemas.openxmlformats.org/officeDocument/2006/relationships/hyperlink" Target="http://www.catholic.org/encyclopedia/view.php?id=5217" TargetMode="External"/><Relationship Id="rId6" Type="http://schemas.openxmlformats.org/officeDocument/2006/relationships/hyperlink" Target="http://www.catholic.org/encyclopedia/view.php?id=6291" TargetMode="External"/><Relationship Id="rId1" Type="http://schemas.openxmlformats.org/officeDocument/2006/relationships/slideLayout" Target="../slideLayouts/slideLayout2.xml"/><Relationship Id="rId2" Type="http://schemas.openxmlformats.org/officeDocument/2006/relationships/hyperlink" Target="http://www.catholic.org/encyclopedia/view.php?id=8218"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catholic.org/encyclopedia/view.php?id=6291" TargetMode="External"/><Relationship Id="rId4" Type="http://schemas.openxmlformats.org/officeDocument/2006/relationships/hyperlink" Target="http://www.catholic.org/encyclopedia/view.php?id=5217" TargetMode="External"/><Relationship Id="rId1" Type="http://schemas.openxmlformats.org/officeDocument/2006/relationships/slideLayout" Target="../slideLayouts/slideLayout2.xml"/><Relationship Id="rId2" Type="http://schemas.openxmlformats.org/officeDocument/2006/relationships/hyperlink" Target="http://www.catholic.org/encyclopedia/view.php?id=691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Exodus 14-15, 19</a:t>
            </a:r>
            <a:br>
              <a:rPr lang="en-AU" dirty="0"/>
            </a:br>
            <a:endParaRPr lang="en-AU" dirty="0"/>
          </a:p>
        </p:txBody>
      </p:sp>
      <p:sp>
        <p:nvSpPr>
          <p:cNvPr id="3" name="Subtitle 2"/>
          <p:cNvSpPr>
            <a:spLocks noGrp="1"/>
          </p:cNvSpPr>
          <p:nvPr>
            <p:ph type="subTitle" idx="1"/>
          </p:nvPr>
        </p:nvSpPr>
        <p:spPr/>
        <p:txBody>
          <a:bodyPr/>
          <a:lstStyle/>
          <a:p>
            <a:r>
              <a:rPr lang="en-AU" dirty="0" smtClean="0"/>
              <a:t>An exegetical exercise</a:t>
            </a:r>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693165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Literal Meaning</a:t>
            </a:r>
            <a:br>
              <a:rPr lang="en-AU" dirty="0"/>
            </a:br>
            <a:endParaRPr lang="en-AU" dirty="0"/>
          </a:p>
        </p:txBody>
      </p:sp>
      <p:sp>
        <p:nvSpPr>
          <p:cNvPr id="3" name="Content Placeholder 2"/>
          <p:cNvSpPr>
            <a:spLocks noGrp="1"/>
          </p:cNvSpPr>
          <p:nvPr>
            <p:ph idx="1"/>
          </p:nvPr>
        </p:nvSpPr>
        <p:spPr/>
        <p:txBody>
          <a:bodyPr/>
          <a:lstStyle/>
          <a:p>
            <a:r>
              <a:rPr lang="en-AU" dirty="0"/>
              <a:t>Moses leads the people out of Egypt. The Egyptians pursue them. At the edge of the Red sea God tells M</a:t>
            </a:r>
            <a:r>
              <a:rPr lang="en-AU" dirty="0" smtClean="0"/>
              <a:t>oses </a:t>
            </a:r>
            <a:r>
              <a:rPr lang="en-AU" dirty="0"/>
              <a:t>to raise his staff. The sea parts etc. It is meant to be a factual recount.</a:t>
            </a:r>
          </a:p>
          <a:p>
            <a:r>
              <a:rPr lang="en-AU" dirty="0"/>
              <a:t>God establishes a covenant with Moses.  See comments above for details of this. </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97891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Spiritual: Allegorical</a:t>
            </a:r>
            <a:br>
              <a:rPr lang="en-AU" dirty="0"/>
            </a:b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The </a:t>
            </a:r>
            <a:r>
              <a:rPr lang="en-AU" dirty="0"/>
              <a:t>passing through the Red Sea: Baptism. Just as it caused the demise of Pharaoh, our washing is an end to the power of Satan. In the sea the enemy is slain.</a:t>
            </a:r>
          </a:p>
          <a:p>
            <a:r>
              <a:rPr lang="en-AU" dirty="0"/>
              <a:t> In baptism our enmity with God is slain. The people emerged unharmed. From baptism the Christian is saved by grace. </a:t>
            </a:r>
          </a:p>
          <a:p>
            <a:r>
              <a:rPr lang="en-AU" dirty="0"/>
              <a:t>Moses is a type of Christ. </a:t>
            </a:r>
          </a:p>
          <a:p>
            <a:r>
              <a:rPr lang="en-AU" dirty="0" err="1"/>
              <a:t>Exo</a:t>
            </a:r>
            <a:r>
              <a:rPr lang="en-AU" dirty="0"/>
              <a:t> 19 reference to the three days that Moses was gone and then comes into the sight of the people: Type of Christ.</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191471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Spiritual: Moral</a:t>
            </a:r>
            <a:br>
              <a:rPr lang="en-AU" dirty="0"/>
            </a:br>
            <a:endParaRPr lang="en-AU" dirty="0"/>
          </a:p>
        </p:txBody>
      </p:sp>
      <p:sp>
        <p:nvSpPr>
          <p:cNvPr id="3" name="Content Placeholder 2"/>
          <p:cNvSpPr>
            <a:spLocks noGrp="1"/>
          </p:cNvSpPr>
          <p:nvPr>
            <p:ph idx="1"/>
          </p:nvPr>
        </p:nvSpPr>
        <p:spPr/>
        <p:txBody>
          <a:bodyPr/>
          <a:lstStyle/>
          <a:p>
            <a:r>
              <a:rPr lang="en-AU" dirty="0" smtClean="0"/>
              <a:t>The </a:t>
            </a:r>
            <a:r>
              <a:rPr lang="en-AU" dirty="0"/>
              <a:t>people murmur and grumble and are ungrateful</a:t>
            </a:r>
          </a:p>
          <a:p>
            <a:r>
              <a:rPr lang="en-AU" dirty="0" err="1"/>
              <a:t>Typologogy</a:t>
            </a:r>
            <a:r>
              <a:rPr lang="en-AU" dirty="0"/>
              <a:t>: Israel and the Church. Griping and ingratitude ensnare us ( see 1 </a:t>
            </a:r>
            <a:r>
              <a:rPr lang="en-AU" dirty="0" err="1"/>
              <a:t>Cor</a:t>
            </a:r>
            <a:r>
              <a:rPr lang="en-AU" dirty="0"/>
              <a:t> 10: 6-11)</a:t>
            </a:r>
          </a:p>
          <a:p>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04818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Spiritual: Anagogical</a:t>
            </a:r>
            <a:br>
              <a:rPr lang="en-AU" dirty="0"/>
            </a:br>
            <a:endParaRPr lang="en-AU" dirty="0"/>
          </a:p>
        </p:txBody>
      </p:sp>
      <p:sp>
        <p:nvSpPr>
          <p:cNvPr id="3" name="Content Placeholder 2"/>
          <p:cNvSpPr>
            <a:spLocks noGrp="1"/>
          </p:cNvSpPr>
          <p:nvPr>
            <p:ph idx="1"/>
          </p:nvPr>
        </p:nvSpPr>
        <p:spPr/>
        <p:txBody>
          <a:bodyPr/>
          <a:lstStyle/>
          <a:p>
            <a:r>
              <a:rPr lang="en-AU" dirty="0" err="1"/>
              <a:t>Elim</a:t>
            </a:r>
            <a:r>
              <a:rPr lang="en-AU" dirty="0"/>
              <a:t>: Place of plenty, 12 springs of water, 70 palm trees.</a:t>
            </a:r>
          </a:p>
          <a:p>
            <a:r>
              <a:rPr lang="en-AU" dirty="0" err="1"/>
              <a:t>Elim</a:t>
            </a:r>
            <a:r>
              <a:rPr lang="en-AU" dirty="0"/>
              <a:t> could symbolise the Church, or heaven. 12 springs could be the 12 apostles. </a:t>
            </a:r>
          </a:p>
          <a:p>
            <a:r>
              <a:rPr lang="en-AU" dirty="0" err="1"/>
              <a:t>Exo</a:t>
            </a:r>
            <a:r>
              <a:rPr lang="en-AU" dirty="0"/>
              <a:t> 19: The covenant with people, making a Holy </a:t>
            </a:r>
            <a:r>
              <a:rPr lang="en-AU" dirty="0" smtClean="0"/>
              <a:t>Nation</a:t>
            </a:r>
            <a:r>
              <a:rPr lang="en-AU" dirty="0"/>
              <a:t>, a </a:t>
            </a:r>
            <a:r>
              <a:rPr lang="en-AU" dirty="0" smtClean="0"/>
              <a:t>Kingdom </a:t>
            </a:r>
            <a:r>
              <a:rPr lang="en-AU" dirty="0"/>
              <a:t>of Priests can be seen as pre-figuring the Church Jesus Christ would establish.</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013020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78307" y="332656"/>
            <a:ext cx="8229600" cy="1143000"/>
          </a:xfrm>
        </p:spPr>
        <p:txBody>
          <a:bodyPr>
            <a:normAutofit fontScale="90000"/>
          </a:bodyPr>
          <a:lstStyle/>
          <a:p>
            <a:r>
              <a:rPr lang="en-AU" dirty="0"/>
              <a:t>Used by the Church</a:t>
            </a:r>
            <a:br>
              <a:rPr lang="en-AU" dirty="0"/>
            </a:br>
            <a:endParaRPr lang="en-AU" dirty="0"/>
          </a:p>
        </p:txBody>
      </p:sp>
      <p:sp>
        <p:nvSpPr>
          <p:cNvPr id="3" name="Content Placeholder 2"/>
          <p:cNvSpPr>
            <a:spLocks noGrp="1"/>
          </p:cNvSpPr>
          <p:nvPr>
            <p:ph idx="1"/>
          </p:nvPr>
        </p:nvSpPr>
        <p:spPr>
          <a:xfrm>
            <a:off x="457200" y="1600201"/>
            <a:ext cx="8229600" cy="1396752"/>
          </a:xfrm>
        </p:spPr>
        <p:txBody>
          <a:bodyPr/>
          <a:lstStyle/>
          <a:p>
            <a:r>
              <a:rPr lang="en-AU" dirty="0"/>
              <a:t>In the Easter Liturgy: Easter Vigil. One of the seven Old Testament readings.</a:t>
            </a:r>
          </a:p>
        </p:txBody>
      </p:sp>
      <p:sp>
        <p:nvSpPr>
          <p:cNvPr id="5" name="Title 1"/>
          <p:cNvSpPr txBox="1">
            <a:spLocks/>
          </p:cNvSpPr>
          <p:nvPr/>
        </p:nvSpPr>
        <p:spPr>
          <a:xfrm>
            <a:off x="609600" y="2996952"/>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dirty="0" smtClean="0"/>
              <a:t>Applied today</a:t>
            </a:r>
            <a:br>
              <a:rPr lang="en-AU" dirty="0" smtClean="0"/>
            </a:br>
            <a:endParaRPr lang="en-AU" dirty="0"/>
          </a:p>
        </p:txBody>
      </p:sp>
      <p:sp>
        <p:nvSpPr>
          <p:cNvPr id="6" name="Content Placeholder 2"/>
          <p:cNvSpPr txBox="1">
            <a:spLocks/>
          </p:cNvSpPr>
          <p:nvPr/>
        </p:nvSpPr>
        <p:spPr>
          <a:xfrm>
            <a:off x="457200" y="37170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AU" dirty="0"/>
          </a:p>
        </p:txBody>
      </p:sp>
      <p:sp>
        <p:nvSpPr>
          <p:cNvPr id="7" name="Rectangle 6"/>
          <p:cNvSpPr/>
          <p:nvPr/>
        </p:nvSpPr>
        <p:spPr>
          <a:xfrm>
            <a:off x="609600" y="4170123"/>
            <a:ext cx="7778824" cy="1569660"/>
          </a:xfrm>
          <a:prstGeom prst="rect">
            <a:avLst/>
          </a:prstGeom>
        </p:spPr>
        <p:txBody>
          <a:bodyPr wrap="square">
            <a:spAutoFit/>
          </a:bodyPr>
          <a:lstStyle/>
          <a:p>
            <a:pPr marL="457200" indent="-457200">
              <a:buFont typeface="Arial" pitchFamily="34" charset="0"/>
              <a:buChar char="•"/>
            </a:pPr>
            <a:r>
              <a:rPr lang="en-AU" sz="3200" dirty="0"/>
              <a:t>We can also wander through deserts of life if we constantly rebel against God’s plan for our happiness.</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43187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A</a:t>
            </a:r>
            <a:r>
              <a:rPr lang="en-AU" dirty="0" smtClean="0"/>
              <a:t> Covenant with Moses and the Israelites</a:t>
            </a:r>
            <a:endParaRPr lang="en-AU" dirty="0"/>
          </a:p>
        </p:txBody>
      </p:sp>
      <p:sp>
        <p:nvSpPr>
          <p:cNvPr id="3" name="Content Placeholder 2"/>
          <p:cNvSpPr>
            <a:spLocks noGrp="1"/>
          </p:cNvSpPr>
          <p:nvPr>
            <p:ph idx="1"/>
          </p:nvPr>
        </p:nvSpPr>
        <p:spPr/>
        <p:txBody>
          <a:bodyPr/>
          <a:lstStyle/>
          <a:p>
            <a:r>
              <a:rPr lang="en-AU" baseline="30000" dirty="0"/>
              <a:t>5</a:t>
            </a:r>
            <a:r>
              <a:rPr lang="en-AU" dirty="0"/>
              <a:t> So now, if you are really prepared to obey me and keep my covenant, you, out of all peoples, shall be my personal possession, for the whole world is mine. </a:t>
            </a:r>
          </a:p>
          <a:p>
            <a:pPr marL="0" indent="0">
              <a:buNone/>
            </a:pPr>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363822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04664"/>
            <a:ext cx="8229600" cy="1426170"/>
          </a:xfrm>
        </p:spPr>
        <p:txBody>
          <a:bodyPr>
            <a:normAutofit/>
          </a:bodyPr>
          <a:lstStyle/>
          <a:p>
            <a:r>
              <a:rPr lang="en-AU" dirty="0" smtClean="0"/>
              <a:t>The Promise of the Covenant</a:t>
            </a:r>
            <a:br>
              <a:rPr lang="en-AU" dirty="0" smtClean="0"/>
            </a:br>
            <a:endParaRPr lang="en-AU" dirty="0"/>
          </a:p>
        </p:txBody>
      </p:sp>
      <p:sp>
        <p:nvSpPr>
          <p:cNvPr id="3" name="Content Placeholder 2"/>
          <p:cNvSpPr>
            <a:spLocks noGrp="1"/>
          </p:cNvSpPr>
          <p:nvPr>
            <p:ph idx="1"/>
          </p:nvPr>
        </p:nvSpPr>
        <p:spPr>
          <a:xfrm>
            <a:off x="1043608" y="1332175"/>
            <a:ext cx="8229600" cy="1872208"/>
          </a:xfrm>
        </p:spPr>
        <p:txBody>
          <a:bodyPr/>
          <a:lstStyle/>
          <a:p>
            <a:r>
              <a:rPr lang="en-AU" baseline="30000" dirty="0"/>
              <a:t>6</a:t>
            </a:r>
            <a:r>
              <a:rPr lang="en-AU" dirty="0"/>
              <a:t> For me you shall be a kingdom of priests, a holy nation." Those are the words you are to say to the Israelites.' </a:t>
            </a:r>
          </a:p>
          <a:p>
            <a:pPr marL="0" indent="0">
              <a:buNone/>
            </a:pPr>
            <a:endParaRPr lang="en-AU" dirty="0"/>
          </a:p>
        </p:txBody>
      </p:sp>
      <p:sp>
        <p:nvSpPr>
          <p:cNvPr id="4" name="Title 1"/>
          <p:cNvSpPr txBox="1">
            <a:spLocks/>
          </p:cNvSpPr>
          <p:nvPr/>
        </p:nvSpPr>
        <p:spPr>
          <a:xfrm>
            <a:off x="323528" y="3212976"/>
            <a:ext cx="8229600" cy="115212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dirty="0" smtClean="0"/>
              <a:t>The condition</a:t>
            </a:r>
            <a:br>
              <a:rPr lang="en-AU" dirty="0" smtClean="0"/>
            </a:br>
            <a:endParaRPr lang="en-AU" dirty="0"/>
          </a:p>
        </p:txBody>
      </p:sp>
      <p:sp>
        <p:nvSpPr>
          <p:cNvPr id="5" name="Content Placeholder 2"/>
          <p:cNvSpPr txBox="1">
            <a:spLocks/>
          </p:cNvSpPr>
          <p:nvPr/>
        </p:nvSpPr>
        <p:spPr>
          <a:xfrm>
            <a:off x="1043608" y="4352172"/>
            <a:ext cx="8229600" cy="14401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dirty="0" smtClean="0"/>
              <a:t> Go to the people and tell them to sanctify themselves today and tomorrow.    </a:t>
            </a:r>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06060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229600" cy="1143000"/>
          </a:xfrm>
        </p:spPr>
        <p:txBody>
          <a:bodyPr>
            <a:normAutofit fontScale="90000"/>
          </a:bodyPr>
          <a:lstStyle/>
          <a:p>
            <a:r>
              <a:rPr lang="en-AU" dirty="0" smtClean="0"/>
              <a:t>Description of book and of human author </a:t>
            </a:r>
            <a:br>
              <a:rPr lang="en-AU" dirty="0" smtClean="0"/>
            </a:br>
            <a:endParaRPr lang="en-AU" dirty="0"/>
          </a:p>
        </p:txBody>
      </p:sp>
      <p:sp>
        <p:nvSpPr>
          <p:cNvPr id="3" name="Content Placeholder 2"/>
          <p:cNvSpPr>
            <a:spLocks noGrp="1"/>
          </p:cNvSpPr>
          <p:nvPr>
            <p:ph idx="1"/>
          </p:nvPr>
        </p:nvSpPr>
        <p:spPr>
          <a:xfrm>
            <a:off x="940977" y="2060848"/>
            <a:ext cx="8229600" cy="4525963"/>
          </a:xfrm>
        </p:spPr>
        <p:txBody>
          <a:bodyPr/>
          <a:lstStyle/>
          <a:p>
            <a:r>
              <a:rPr lang="en-AU" dirty="0"/>
              <a:t>Exodus recounts the story of Israel’s escape from Egypt and 40 years in the desert on their way to the land God promised them. It also contains the ten commandments and the laws that are to govern the people</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99880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Place of text </a:t>
            </a:r>
            <a:br>
              <a:rPr lang="en-AU" dirty="0"/>
            </a:br>
            <a:endParaRPr lang="en-AU" dirty="0"/>
          </a:p>
        </p:txBody>
      </p:sp>
      <p:sp>
        <p:nvSpPr>
          <p:cNvPr id="3" name="Content Placeholder 2"/>
          <p:cNvSpPr>
            <a:spLocks noGrp="1"/>
          </p:cNvSpPr>
          <p:nvPr>
            <p:ph idx="1"/>
          </p:nvPr>
        </p:nvSpPr>
        <p:spPr/>
        <p:txBody>
          <a:bodyPr/>
          <a:lstStyle/>
          <a:p>
            <a:r>
              <a:rPr lang="en-AU" dirty="0"/>
              <a:t>Forms part of the Torah: 5 first books. It is the second, coming after Genesis It picks up the story after that of Joseph who brought his family to Egypt. </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02231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Type of text</a:t>
            </a:r>
            <a:br>
              <a:rPr lang="en-AU" dirty="0"/>
            </a:br>
            <a:endParaRPr lang="en-AU" dirty="0"/>
          </a:p>
        </p:txBody>
      </p:sp>
      <p:sp>
        <p:nvSpPr>
          <p:cNvPr id="4" name="Content Placeholder 2"/>
          <p:cNvSpPr>
            <a:spLocks noGrp="1"/>
          </p:cNvSpPr>
          <p:nvPr>
            <p:ph idx="1"/>
          </p:nvPr>
        </p:nvSpPr>
        <p:spPr/>
        <p:txBody>
          <a:bodyPr>
            <a:normAutofit lnSpcReduction="10000"/>
          </a:bodyPr>
          <a:lstStyle/>
          <a:p>
            <a:r>
              <a:rPr lang="en-AU" dirty="0" smtClean="0"/>
              <a:t>Literary Style: An account</a:t>
            </a:r>
          </a:p>
          <a:p>
            <a:r>
              <a:rPr lang="en-AU" baseline="30000" dirty="0" smtClean="0"/>
              <a:t>2</a:t>
            </a:r>
            <a:r>
              <a:rPr lang="en-AU" dirty="0"/>
              <a:t> 'Tell the </a:t>
            </a:r>
            <a:r>
              <a:rPr lang="en-AU" dirty="0">
                <a:hlinkClick r:id="rId2"/>
              </a:rPr>
              <a:t>Israelites</a:t>
            </a:r>
            <a:r>
              <a:rPr lang="en-AU" dirty="0"/>
              <a:t> to turn back and pitch camp in front of Pi-</a:t>
            </a:r>
            <a:r>
              <a:rPr lang="en-AU" dirty="0" err="1"/>
              <a:t>Hahiroth</a:t>
            </a:r>
            <a:r>
              <a:rPr lang="en-AU" dirty="0"/>
              <a:t>, between </a:t>
            </a:r>
            <a:r>
              <a:rPr lang="en-AU" dirty="0" err="1"/>
              <a:t>Migdol</a:t>
            </a:r>
            <a:r>
              <a:rPr lang="en-AU" dirty="0"/>
              <a:t> and the sea, facing Baal-</a:t>
            </a:r>
            <a:r>
              <a:rPr lang="en-AU" dirty="0" err="1"/>
              <a:t>Zephon</a:t>
            </a:r>
            <a:r>
              <a:rPr lang="en-AU" dirty="0"/>
              <a:t>. You must pitch your camp opposite this place, beside the sea,</a:t>
            </a:r>
          </a:p>
          <a:p>
            <a:r>
              <a:rPr lang="en-AU" baseline="30000" dirty="0"/>
              <a:t>3</a:t>
            </a:r>
            <a:r>
              <a:rPr lang="en-AU" dirty="0"/>
              <a:t> and then Pharaoh </a:t>
            </a:r>
            <a:r>
              <a:rPr lang="en-AU" dirty="0">
                <a:hlinkClick r:id="rId3"/>
              </a:rPr>
              <a:t>will</a:t>
            </a:r>
            <a:r>
              <a:rPr lang="en-AU" dirty="0"/>
              <a:t> think, "The </a:t>
            </a:r>
            <a:r>
              <a:rPr lang="en-AU" dirty="0">
                <a:hlinkClick r:id="rId2"/>
              </a:rPr>
              <a:t>Israelites</a:t>
            </a:r>
            <a:r>
              <a:rPr lang="en-AU" dirty="0"/>
              <a:t> are wandering to and fro in the countryside; the </a:t>
            </a:r>
            <a:r>
              <a:rPr lang="en-AU" dirty="0">
                <a:hlinkClick r:id="rId4"/>
              </a:rPr>
              <a:t>desert</a:t>
            </a:r>
            <a:r>
              <a:rPr lang="en-AU" dirty="0"/>
              <a:t> has closed in on them." </a:t>
            </a:r>
          </a:p>
          <a:p>
            <a:pPr marL="0" indent="0">
              <a:buNone/>
            </a:pPr>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5663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Type of text</a:t>
            </a:r>
            <a:br>
              <a:rPr lang="en-AU" dirty="0" smtClean="0"/>
            </a:b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Poetry:</a:t>
            </a:r>
          </a:p>
          <a:p>
            <a:r>
              <a:rPr lang="en-AU" u="sng" dirty="0"/>
              <a:t>It was then that </a:t>
            </a:r>
            <a:r>
              <a:rPr lang="en-AU" dirty="0">
                <a:hlinkClick r:id="rId2"/>
              </a:rPr>
              <a:t>Moses</a:t>
            </a:r>
            <a:r>
              <a:rPr lang="en-AU" dirty="0"/>
              <a:t> and the </a:t>
            </a:r>
            <a:r>
              <a:rPr lang="en-AU" dirty="0">
                <a:hlinkClick r:id="rId3"/>
              </a:rPr>
              <a:t>Israelites</a:t>
            </a:r>
            <a:r>
              <a:rPr lang="en-AU" dirty="0"/>
              <a:t> sang this song in Yahweh's honour: I shall sing to Yahweh, for he has covered himself in glory, horse and rider he has thrown into the sea.</a:t>
            </a:r>
          </a:p>
          <a:p>
            <a:r>
              <a:rPr lang="en-AU" baseline="30000" dirty="0"/>
              <a:t>2</a:t>
            </a:r>
            <a:r>
              <a:rPr lang="en-AU" dirty="0"/>
              <a:t> Yahweh is my </a:t>
            </a:r>
            <a:r>
              <a:rPr lang="en-AU" dirty="0">
                <a:hlinkClick r:id="rId4"/>
              </a:rPr>
              <a:t>strength</a:t>
            </a:r>
            <a:r>
              <a:rPr lang="en-AU" dirty="0"/>
              <a:t> and my song, to him I owe my deliverance. He is my </a:t>
            </a:r>
            <a:r>
              <a:rPr lang="en-AU" dirty="0">
                <a:hlinkClick r:id="rId5"/>
              </a:rPr>
              <a:t>God</a:t>
            </a:r>
            <a:r>
              <a:rPr lang="en-AU" dirty="0"/>
              <a:t> and I shall praise him, my father's </a:t>
            </a:r>
            <a:r>
              <a:rPr lang="en-AU" dirty="0">
                <a:hlinkClick r:id="rId5"/>
              </a:rPr>
              <a:t>God</a:t>
            </a:r>
            <a:r>
              <a:rPr lang="en-AU" dirty="0"/>
              <a:t> and I shall extol him.</a:t>
            </a:r>
          </a:p>
          <a:p>
            <a:r>
              <a:rPr lang="en-AU" baseline="30000" dirty="0"/>
              <a:t>3</a:t>
            </a:r>
            <a:r>
              <a:rPr lang="en-AU" dirty="0"/>
              <a:t> Yahweh is a warrior; </a:t>
            </a:r>
            <a:r>
              <a:rPr lang="en-AU" dirty="0">
                <a:hlinkClick r:id="rId6"/>
              </a:rPr>
              <a:t>Yahweh</a:t>
            </a:r>
            <a:r>
              <a:rPr lang="en-AU" dirty="0"/>
              <a:t> is his name. </a:t>
            </a:r>
          </a:p>
          <a:p>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21319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Type of text</a:t>
            </a:r>
            <a:br>
              <a:rPr lang="en-AU" dirty="0" smtClean="0"/>
            </a:b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A legal piece of writing</a:t>
            </a:r>
          </a:p>
          <a:p>
            <a:r>
              <a:rPr lang="en-AU" dirty="0"/>
              <a:t> There he laid down a statute and </a:t>
            </a:r>
            <a:r>
              <a:rPr lang="en-AU" dirty="0">
                <a:hlinkClick r:id="rId2"/>
              </a:rPr>
              <a:t>law</a:t>
            </a:r>
            <a:r>
              <a:rPr lang="en-AU" dirty="0"/>
              <a:t> for them and there he put them to the test. Then he said,</a:t>
            </a:r>
          </a:p>
          <a:p>
            <a:r>
              <a:rPr lang="en-AU" baseline="30000" dirty="0"/>
              <a:t>26</a:t>
            </a:r>
            <a:r>
              <a:rPr lang="en-AU" dirty="0"/>
              <a:t> 'If you listen carefully to the voice of </a:t>
            </a:r>
            <a:r>
              <a:rPr lang="en-AU" dirty="0">
                <a:hlinkClick r:id="rId3"/>
              </a:rPr>
              <a:t>Yahweh</a:t>
            </a:r>
            <a:r>
              <a:rPr lang="en-AU" dirty="0"/>
              <a:t> your </a:t>
            </a:r>
            <a:r>
              <a:rPr lang="en-AU" dirty="0">
                <a:hlinkClick r:id="rId4"/>
              </a:rPr>
              <a:t>God</a:t>
            </a:r>
            <a:r>
              <a:rPr lang="en-AU" dirty="0"/>
              <a:t> and do what he regards as right, if you pay attention to his commandments and keep all his laws, I shall never inflict on you any of the diseases that I inflicted on the Egyptians, for I am </a:t>
            </a:r>
            <a:r>
              <a:rPr lang="en-AU" dirty="0">
                <a:hlinkClick r:id="rId3"/>
              </a:rPr>
              <a:t>Yahweh</a:t>
            </a:r>
            <a:r>
              <a:rPr lang="en-AU" dirty="0"/>
              <a:t> your Healer.' </a:t>
            </a:r>
          </a:p>
          <a:p>
            <a:endParaRPr lang="en-A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31082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List of people, </a:t>
            </a:r>
            <a:r>
              <a:rPr lang="en-AU" dirty="0" smtClean="0"/>
              <a:t>places…</a:t>
            </a:r>
            <a:r>
              <a:rPr lang="en-AU" dirty="0"/>
              <a:t/>
            </a:r>
            <a:br>
              <a:rPr lang="en-AU" dirty="0"/>
            </a:br>
            <a:endParaRPr lang="en-AU" dirty="0"/>
          </a:p>
        </p:txBody>
      </p:sp>
      <p:sp>
        <p:nvSpPr>
          <p:cNvPr id="3" name="Content Placeholder 2"/>
          <p:cNvSpPr>
            <a:spLocks noGrp="1"/>
          </p:cNvSpPr>
          <p:nvPr>
            <p:ph idx="1"/>
          </p:nvPr>
        </p:nvSpPr>
        <p:spPr/>
        <p:txBody>
          <a:bodyPr/>
          <a:lstStyle/>
          <a:p>
            <a:r>
              <a:rPr lang="en-AU" dirty="0"/>
              <a:t>People: Yahweh, Moses, Israelites, </a:t>
            </a:r>
            <a:r>
              <a:rPr lang="en-AU" dirty="0" err="1"/>
              <a:t>Pharoh</a:t>
            </a:r>
            <a:r>
              <a:rPr lang="en-AU" dirty="0"/>
              <a:t> and his officials, Egyptians on horses</a:t>
            </a:r>
          </a:p>
          <a:p>
            <a:pPr marL="0" indent="0">
              <a:buNone/>
            </a:pPr>
            <a:endParaRPr lang="en-AU" dirty="0"/>
          </a:p>
          <a:p>
            <a:r>
              <a:rPr lang="en-AU" dirty="0"/>
              <a:t>Places: Sea near Pi-</a:t>
            </a:r>
            <a:r>
              <a:rPr lang="en-AU" dirty="0" err="1"/>
              <a:t>Hahiroth</a:t>
            </a:r>
            <a:r>
              <a:rPr lang="en-AU" dirty="0"/>
              <a:t>, between </a:t>
            </a:r>
            <a:r>
              <a:rPr lang="en-AU" dirty="0" err="1"/>
              <a:t>Migdol</a:t>
            </a:r>
            <a:r>
              <a:rPr lang="en-AU" dirty="0"/>
              <a:t> and the sea, facing Baal-</a:t>
            </a:r>
            <a:r>
              <a:rPr lang="en-AU" dirty="0" err="1"/>
              <a:t>Zephon</a:t>
            </a:r>
            <a:r>
              <a:rPr lang="en-AU" dirty="0"/>
              <a:t>. (See maps)</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27149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MAP</a:t>
            </a:r>
            <a:endParaRPr lang="en-AU"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tretch>
            <a:fillRect/>
          </a:stretch>
        </p:blipFill>
        <p:spPr>
          <a:xfrm>
            <a:off x="1435100" y="2073359"/>
            <a:ext cx="7499350" cy="3549482"/>
          </a:xfrm>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384870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MAP</a:t>
            </a:r>
            <a:endParaRPr lang="en-AU"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tretch>
            <a:fillRect/>
          </a:stretch>
        </p:blipFill>
        <p:spPr>
          <a:xfrm>
            <a:off x="950967" y="1484784"/>
            <a:ext cx="7998007" cy="4464496"/>
          </a:xfrm>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4243047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TotalTime>
  <Words>846</Words>
  <Application>Microsoft Macintosh PowerPoint</Application>
  <PresentationFormat>On-screen Show (4:3)</PresentationFormat>
  <Paragraphs>50</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Solstice</vt:lpstr>
      <vt:lpstr>Exodus 14-15, 19 </vt:lpstr>
      <vt:lpstr>Description of book and of human author  </vt:lpstr>
      <vt:lpstr>Place of text  </vt:lpstr>
      <vt:lpstr>Type of text </vt:lpstr>
      <vt:lpstr>Type of text </vt:lpstr>
      <vt:lpstr>Type of text </vt:lpstr>
      <vt:lpstr>List of people, places… </vt:lpstr>
      <vt:lpstr>MAP</vt:lpstr>
      <vt:lpstr>MAP</vt:lpstr>
      <vt:lpstr>Literal Meaning </vt:lpstr>
      <vt:lpstr>Spiritual: Allegorical </vt:lpstr>
      <vt:lpstr>Spiritual: Moral </vt:lpstr>
      <vt:lpstr>Spiritual: Anagogical </vt:lpstr>
      <vt:lpstr>Used by the Church </vt:lpstr>
      <vt:lpstr>A Covenant with Moses and the Israelites</vt:lpstr>
      <vt:lpstr>The Promise of the Covenant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Exodus 14-15, 19</dc:title>
  <dc:creator>anne-marie</dc:creator>
  <cp:lastModifiedBy>anne-marie irwin</cp:lastModifiedBy>
  <cp:revision>4</cp:revision>
  <dcterms:created xsi:type="dcterms:W3CDTF">2015-07-22T01:12:22Z</dcterms:created>
  <dcterms:modified xsi:type="dcterms:W3CDTF">2015-07-22T01:13:31Z</dcterms:modified>
</cp:coreProperties>
</file>